
<file path=[Content_Types].xml><?xml version="1.0" encoding="utf-8"?>
<Types xmlns="http://schemas.openxmlformats.org/package/2006/content-types">
  <Default Extension="emf" ContentType="image/x-emf"/>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3"/>
  </p:notesMasterIdLst>
  <p:sldIdLst>
    <p:sldId id="257" r:id="rId5"/>
    <p:sldId id="259" r:id="rId6"/>
    <p:sldId id="299" r:id="rId7"/>
    <p:sldId id="282" r:id="rId8"/>
    <p:sldId id="271" r:id="rId9"/>
    <p:sldId id="300" r:id="rId10"/>
    <p:sldId id="291" r:id="rId11"/>
    <p:sldId id="262" r:id="rId12"/>
  </p:sldIdLst>
  <p:sldSz cx="20104100" cy="11309350"/>
  <p:notesSz cx="20104100" cy="113093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6BD"/>
    <a:srgbClr val="F78D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777"/>
    <p:restoredTop sz="94762"/>
  </p:normalViewPr>
  <p:slideViewPr>
    <p:cSldViewPr>
      <p:cViewPr varScale="1">
        <p:scale>
          <a:sx n="47" d="100"/>
          <a:sy n="47" d="100"/>
        </p:scale>
        <p:origin x="1114" y="67"/>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2B1879E2-F0B1-4E01-8CD9-E49C6C615A21}" type="datetimeFigureOut">
              <a:rPr lang="en-US" smtClean="0"/>
              <a:t>10/16/2019</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DB1929E4-6480-44CF-82B5-5421853D3DE9}" type="slidenum">
              <a:rPr lang="en-US" smtClean="0"/>
              <a:t>‹#›</a:t>
            </a:fld>
            <a:endParaRPr lang="en-US"/>
          </a:p>
        </p:txBody>
      </p:sp>
    </p:spTree>
    <p:extLst>
      <p:ext uri="{BB962C8B-B14F-4D97-AF65-F5344CB8AC3E}">
        <p14:creationId xmlns:p14="http://schemas.microsoft.com/office/powerpoint/2010/main" val="22566111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1929E4-6480-44CF-82B5-5421853D3DE9}" type="slidenum">
              <a:rPr lang="en-US" smtClean="0"/>
              <a:t>5</a:t>
            </a:fld>
            <a:endParaRPr lang="en-US"/>
          </a:p>
        </p:txBody>
      </p:sp>
    </p:spTree>
    <p:extLst>
      <p:ext uri="{BB962C8B-B14F-4D97-AF65-F5344CB8AC3E}">
        <p14:creationId xmlns:p14="http://schemas.microsoft.com/office/powerpoint/2010/main" val="3065428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632973" y="3200267"/>
            <a:ext cx="16838152" cy="779779"/>
          </a:xfrm>
          <a:prstGeom prst="rect">
            <a:avLst/>
          </a:prstGeom>
        </p:spPr>
        <p:txBody>
          <a:bodyPr wrap="square" lIns="0" tIns="0" rIns="0" bIns="0">
            <a:spAutoFit/>
          </a:bodyPr>
          <a:lstStyle>
            <a:lvl1pPr>
              <a:defRPr sz="4950" b="0" i="0">
                <a:solidFill>
                  <a:schemeClr val="bg1"/>
                </a:solidFill>
                <a:latin typeface="Fira Sans"/>
                <a:cs typeface="Fira Sans"/>
              </a:defRPr>
            </a:lvl1pPr>
          </a:lstStyle>
          <a:p>
            <a:endParaRPr/>
          </a:p>
        </p:txBody>
      </p:sp>
      <p:sp>
        <p:nvSpPr>
          <p:cNvPr id="3" name="Holder 3"/>
          <p:cNvSpPr>
            <a:spLocks noGrp="1"/>
          </p:cNvSpPr>
          <p:nvPr>
            <p:ph type="body" idx="1"/>
          </p:nvPr>
        </p:nvSpPr>
        <p:spPr>
          <a:xfrm>
            <a:off x="1005205" y="2601150"/>
            <a:ext cx="18093690"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10/16/2019</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633C82-7202-8544-9BAD-A653A5C48DBC}"/>
              </a:ext>
            </a:extLst>
          </p:cNvPr>
          <p:cNvPicPr>
            <a:picLocks noChangeAspect="1"/>
          </p:cNvPicPr>
          <p:nvPr/>
        </p:nvPicPr>
        <p:blipFill rotWithShape="1">
          <a:blip r:embed="rId2"/>
          <a:srcRect l="758" t="529" r="992" b="417"/>
          <a:stretch/>
        </p:blipFill>
        <p:spPr>
          <a:xfrm>
            <a:off x="0" y="-1"/>
            <a:ext cx="20135850" cy="11309351"/>
          </a:xfrm>
          <a:prstGeom prst="rect">
            <a:avLst/>
          </a:prstGeom>
        </p:spPr>
      </p:pic>
      <p:sp>
        <p:nvSpPr>
          <p:cNvPr id="6" name="Rectangle 5">
            <a:extLst>
              <a:ext uri="{FF2B5EF4-FFF2-40B4-BE49-F238E27FC236}">
                <a16:creationId xmlns:a16="http://schemas.microsoft.com/office/drawing/2014/main" id="{9BF42E74-41F6-A748-884F-9F38C85B5FA9}"/>
              </a:ext>
            </a:extLst>
          </p:cNvPr>
          <p:cNvSpPr/>
          <p:nvPr/>
        </p:nvSpPr>
        <p:spPr>
          <a:xfrm>
            <a:off x="0" y="4435475"/>
            <a:ext cx="20135850" cy="3962400"/>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E3CCB8F0-D285-D148-9219-D3BBE043130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661650" y="4892675"/>
            <a:ext cx="8675254" cy="1913374"/>
          </a:xfrm>
          <a:prstGeom prst="rect">
            <a:avLst/>
          </a:prstGeom>
        </p:spPr>
      </p:pic>
      <p:sp>
        <p:nvSpPr>
          <p:cNvPr id="4" name="object 3">
            <a:extLst>
              <a:ext uri="{FF2B5EF4-FFF2-40B4-BE49-F238E27FC236}">
                <a16:creationId xmlns:a16="http://schemas.microsoft.com/office/drawing/2014/main" id="{5DE303E0-CA95-43F0-A2FA-FDB6F5EC6E35}"/>
              </a:ext>
            </a:extLst>
          </p:cNvPr>
          <p:cNvSpPr txBox="1">
            <a:spLocks/>
          </p:cNvSpPr>
          <p:nvPr/>
        </p:nvSpPr>
        <p:spPr>
          <a:xfrm>
            <a:off x="3422650" y="7134173"/>
            <a:ext cx="15697200" cy="752770"/>
          </a:xfrm>
          <a:prstGeom prst="rect">
            <a:avLst/>
          </a:prstGeom>
        </p:spPr>
        <p:txBody>
          <a:bodyPr vert="horz" wrap="square" lIns="0" tIns="13970" rIns="0" bIns="0" rtlCol="0">
            <a:spAutoFit/>
          </a:bodyPr>
          <a:lstStyle>
            <a:lvl1pPr>
              <a:defRPr sz="4950" b="0" i="0">
                <a:solidFill>
                  <a:schemeClr val="bg1"/>
                </a:solidFill>
                <a:latin typeface="Fira Sans"/>
                <a:ea typeface="+mj-ea"/>
                <a:cs typeface="Fira Sans"/>
              </a:defRPr>
            </a:lvl1pPr>
          </a:lstStyle>
          <a:p>
            <a:pPr marL="12700" algn="r">
              <a:spcBef>
                <a:spcPts val="110"/>
              </a:spcBef>
            </a:pPr>
            <a:r>
              <a:rPr lang="en-US" sz="4800" dirty="0">
                <a:solidFill>
                  <a:schemeClr val="accent6">
                    <a:lumMod val="75000"/>
                  </a:schemeClr>
                </a:solidFill>
              </a:rPr>
              <a:t>Trauma Informed Care: Q&amp;A Session – October 16, 2019</a:t>
            </a:r>
            <a:endParaRPr lang="en-US" sz="4800" kern="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4166850" y="6277411"/>
            <a:ext cx="5937250" cy="5031939"/>
          </a:xfrm>
          <a:prstGeom prst="rect">
            <a:avLst/>
          </a:prstGeom>
          <a:blipFill>
            <a:blip r:embed="rId2" cstate="print"/>
            <a:stretch>
              <a:fillRect l="-1" r="-5827"/>
            </a:stretch>
          </a:blipFill>
        </p:spPr>
        <p:txBody>
          <a:bodyPr wrap="square" lIns="0" tIns="0" rIns="0" bIns="0" rtlCol="0"/>
          <a:lstStyle/>
          <a:p>
            <a:endParaRPr dirty="0"/>
          </a:p>
        </p:txBody>
      </p:sp>
      <p:sp>
        <p:nvSpPr>
          <p:cNvPr id="3" name="object 3"/>
          <p:cNvSpPr txBox="1"/>
          <p:nvPr/>
        </p:nvSpPr>
        <p:spPr>
          <a:xfrm>
            <a:off x="3933734" y="5426075"/>
            <a:ext cx="10690315" cy="4844274"/>
          </a:xfrm>
          <a:prstGeom prst="rect">
            <a:avLst/>
          </a:prstGeom>
        </p:spPr>
        <p:txBody>
          <a:bodyPr vert="horz" wrap="square" lIns="0" tIns="14604" rIns="0" bIns="0" rtlCol="0">
            <a:spAutoFit/>
          </a:bodyPr>
          <a:lstStyle/>
          <a:p>
            <a:pPr marL="12700">
              <a:lnSpc>
                <a:spcPct val="100000"/>
              </a:lnSpc>
              <a:spcBef>
                <a:spcPts val="114"/>
              </a:spcBef>
            </a:pPr>
            <a:r>
              <a:rPr lang="en-US" sz="2800" b="1" spc="-5" dirty="0">
                <a:solidFill>
                  <a:schemeClr val="tx1">
                    <a:lumMod val="65000"/>
                    <a:lumOff val="35000"/>
                  </a:schemeClr>
                </a:solidFill>
                <a:latin typeface="Fira Sans"/>
                <a:cs typeface="Fira Sans"/>
              </a:rPr>
              <a:t>As part of the initiative, it is expected that you will:</a:t>
            </a:r>
            <a:endParaRPr lang="en-US" sz="2800" spc="-5" dirty="0">
              <a:solidFill>
                <a:schemeClr val="tx1">
                  <a:lumMod val="65000"/>
                  <a:lumOff val="35000"/>
                </a:schemeClr>
              </a:solidFill>
              <a:latin typeface="Fira Sans"/>
              <a:cs typeface="Fira Sans"/>
            </a:endParaRPr>
          </a:p>
          <a:p>
            <a:pPr marL="927100" lvl="1" indent="-457200">
              <a:spcBef>
                <a:spcPts val="114"/>
              </a:spcBef>
              <a:buBlip>
                <a:blip r:embed="rId3"/>
              </a:buBlip>
            </a:pPr>
            <a:r>
              <a:rPr lang="en-US" sz="2800" dirty="0">
                <a:solidFill>
                  <a:schemeClr val="tx1">
                    <a:lumMod val="65000"/>
                    <a:lumOff val="35000"/>
                  </a:schemeClr>
                </a:solidFill>
                <a:latin typeface="Fira Sans"/>
                <a:cs typeface="Fira Sans"/>
              </a:rPr>
              <a:t>Integrate the concepts of abuse, neglect, and exploitation into your Quality Assurance and Performance Improvement Plan.</a:t>
            </a:r>
          </a:p>
          <a:p>
            <a:pPr marL="927100" lvl="1" indent="-457200">
              <a:spcBef>
                <a:spcPts val="114"/>
              </a:spcBef>
              <a:buBlip>
                <a:blip r:embed="rId3"/>
              </a:buBlip>
            </a:pPr>
            <a:endParaRPr lang="en-US" sz="2800" dirty="0">
              <a:solidFill>
                <a:schemeClr val="tx1">
                  <a:lumMod val="65000"/>
                  <a:lumOff val="35000"/>
                </a:schemeClr>
              </a:solidFill>
              <a:latin typeface="Fira Sans"/>
              <a:cs typeface="Fira Sans"/>
            </a:endParaRPr>
          </a:p>
          <a:p>
            <a:pPr marL="927100" lvl="1" indent="-457200">
              <a:spcBef>
                <a:spcPts val="114"/>
              </a:spcBef>
              <a:buBlip>
                <a:blip r:embed="rId3"/>
              </a:buBlip>
            </a:pPr>
            <a:r>
              <a:rPr lang="en-US" sz="2800" dirty="0">
                <a:solidFill>
                  <a:schemeClr val="tx1">
                    <a:lumMod val="65000"/>
                    <a:lumOff val="35000"/>
                  </a:schemeClr>
                </a:solidFill>
                <a:latin typeface="Fira Sans"/>
                <a:cs typeface="Fira Sans"/>
              </a:rPr>
              <a:t>Train and educate staff on Trauma Informed Care.</a:t>
            </a:r>
          </a:p>
          <a:p>
            <a:pPr marL="927100" lvl="1" indent="-457200">
              <a:spcBef>
                <a:spcPts val="114"/>
              </a:spcBef>
              <a:buBlip>
                <a:blip r:embed="rId3"/>
              </a:buBlip>
            </a:pPr>
            <a:endParaRPr lang="en-US" sz="2800" dirty="0">
              <a:solidFill>
                <a:schemeClr val="tx1">
                  <a:lumMod val="65000"/>
                  <a:lumOff val="35000"/>
                </a:schemeClr>
              </a:solidFill>
              <a:latin typeface="Fira Sans"/>
              <a:cs typeface="Fira Sans"/>
            </a:endParaRPr>
          </a:p>
          <a:p>
            <a:pPr marL="927100" lvl="1" indent="-457200">
              <a:spcBef>
                <a:spcPts val="114"/>
              </a:spcBef>
              <a:buBlip>
                <a:blip r:embed="rId3"/>
              </a:buBlip>
            </a:pPr>
            <a:r>
              <a:rPr lang="en-US" sz="2800" dirty="0">
                <a:solidFill>
                  <a:schemeClr val="tx1">
                    <a:lumMod val="65000"/>
                    <a:lumOff val="35000"/>
                  </a:schemeClr>
                </a:solidFill>
                <a:latin typeface="Fira Sans"/>
                <a:cs typeface="Fira Sans"/>
              </a:rPr>
              <a:t>Assess staff competencies for providing care to patients with a trauma history and/or diagnosis of PTSD.</a:t>
            </a:r>
          </a:p>
          <a:p>
            <a:pPr marL="927100" lvl="1" indent="-457200">
              <a:spcBef>
                <a:spcPts val="114"/>
              </a:spcBef>
              <a:buBlip>
                <a:blip r:embed="rId3"/>
              </a:buBlip>
            </a:pPr>
            <a:endParaRPr lang="en-US" sz="2800" dirty="0">
              <a:solidFill>
                <a:schemeClr val="tx1">
                  <a:lumMod val="65000"/>
                  <a:lumOff val="35000"/>
                </a:schemeClr>
              </a:solidFill>
              <a:latin typeface="Fira Sans"/>
              <a:cs typeface="Fira Sans"/>
            </a:endParaRPr>
          </a:p>
          <a:p>
            <a:pPr marL="927100" lvl="1" indent="-457200">
              <a:spcBef>
                <a:spcPts val="114"/>
              </a:spcBef>
              <a:buBlip>
                <a:blip r:embed="rId3"/>
              </a:buBlip>
            </a:pPr>
            <a:r>
              <a:rPr lang="en-US" sz="2800" dirty="0">
                <a:solidFill>
                  <a:schemeClr val="tx1">
                    <a:lumMod val="65000"/>
                    <a:lumOff val="35000"/>
                  </a:schemeClr>
                </a:solidFill>
                <a:latin typeface="Fira Sans"/>
                <a:cs typeface="Fira Sans"/>
              </a:rPr>
              <a:t>Train all staff, contractors, and volunteers on behavioral health, which is one of CMS's eight required training areas.</a:t>
            </a:r>
            <a:endParaRPr sz="2800" dirty="0">
              <a:solidFill>
                <a:schemeClr val="tx1">
                  <a:lumMod val="65000"/>
                  <a:lumOff val="35000"/>
                </a:schemeClr>
              </a:solidFill>
              <a:latin typeface="Fira Sans"/>
              <a:cs typeface="Fira Sans"/>
            </a:endParaRPr>
          </a:p>
        </p:txBody>
      </p:sp>
      <p:sp>
        <p:nvSpPr>
          <p:cNvPr id="4" name="object 4"/>
          <p:cNvSpPr txBox="1">
            <a:spLocks noGrp="1"/>
          </p:cNvSpPr>
          <p:nvPr>
            <p:ph type="title" idx="4294967295"/>
          </p:nvPr>
        </p:nvSpPr>
        <p:spPr>
          <a:xfrm>
            <a:off x="3933735" y="777875"/>
            <a:ext cx="14805115" cy="3969035"/>
          </a:xfrm>
          <a:prstGeom prst="rect">
            <a:avLst/>
          </a:prstGeom>
        </p:spPr>
        <p:txBody>
          <a:bodyPr vert="horz" wrap="square" lIns="0" tIns="13970" rIns="0" bIns="0" rtlCol="0">
            <a:spAutoFit/>
          </a:bodyPr>
          <a:lstStyle/>
          <a:p>
            <a:pPr marL="12700">
              <a:lnSpc>
                <a:spcPct val="100000"/>
              </a:lnSpc>
              <a:spcBef>
                <a:spcPts val="110"/>
              </a:spcBef>
            </a:pPr>
            <a:r>
              <a:rPr lang="en-US" sz="6000" spc="5" dirty="0">
                <a:solidFill>
                  <a:srgbClr val="0076C8"/>
                </a:solidFill>
              </a:rPr>
              <a:t>The Initiative:</a:t>
            </a:r>
            <a:br>
              <a:rPr lang="en-US" sz="6000" spc="5" dirty="0">
                <a:solidFill>
                  <a:srgbClr val="0076C8"/>
                </a:solidFill>
              </a:rPr>
            </a:br>
            <a:r>
              <a:rPr lang="en-US" sz="6000" spc="5" dirty="0">
                <a:solidFill>
                  <a:srgbClr val="0076C8"/>
                </a:solidFill>
              </a:rPr>
              <a:t>An Overview of Trauma Informed Care</a:t>
            </a:r>
            <a:br>
              <a:rPr lang="en-US" sz="5400" spc="5" dirty="0">
                <a:solidFill>
                  <a:srgbClr val="606160"/>
                </a:solidFill>
              </a:rPr>
            </a:br>
            <a:br>
              <a:rPr lang="en-US" sz="2500" spc="5" dirty="0">
                <a:solidFill>
                  <a:srgbClr val="606160"/>
                </a:solidFill>
              </a:rPr>
            </a:br>
            <a:r>
              <a:rPr lang="en-US" sz="2800" spc="5" dirty="0">
                <a:solidFill>
                  <a:schemeClr val="tx1">
                    <a:lumMod val="65000"/>
                    <a:lumOff val="35000"/>
                  </a:schemeClr>
                </a:solidFill>
              </a:rPr>
              <a:t>Beginning November 28, 2019 Phase III of The Final Rule will go into effect. With implementation of this rule, skilled nursing facilities will be expected to follow guiding principles that underscore Trauma Informed Care. At the heart of Trauma Informed Care is the concept of recognizing trauma and its effects and committing to creating an environment that resists re-traumatization.</a:t>
            </a:r>
            <a:endParaRPr sz="2800" dirty="0">
              <a:solidFill>
                <a:schemeClr val="tx1">
                  <a:lumMod val="65000"/>
                  <a:lumOff val="35000"/>
                </a:schemeClr>
              </a:solidFill>
            </a:endParaRPr>
          </a:p>
        </p:txBody>
      </p:sp>
      <p:grpSp>
        <p:nvGrpSpPr>
          <p:cNvPr id="9" name="Group 8">
            <a:extLst>
              <a:ext uri="{FF2B5EF4-FFF2-40B4-BE49-F238E27FC236}">
                <a16:creationId xmlns:a16="http://schemas.microsoft.com/office/drawing/2014/main" id="{9EB45256-7964-C94C-A5DC-D23092D9C4F1}"/>
              </a:ext>
            </a:extLst>
          </p:cNvPr>
          <p:cNvGrpSpPr/>
          <p:nvPr/>
        </p:nvGrpSpPr>
        <p:grpSpPr>
          <a:xfrm>
            <a:off x="0" y="794"/>
            <a:ext cx="2834974" cy="11308556"/>
            <a:chOff x="2511" y="0"/>
            <a:chExt cx="2834974" cy="11308556"/>
          </a:xfrm>
        </p:grpSpPr>
        <p:sp>
          <p:nvSpPr>
            <p:cNvPr id="10" name="object 5">
              <a:extLst>
                <a:ext uri="{FF2B5EF4-FFF2-40B4-BE49-F238E27FC236}">
                  <a16:creationId xmlns:a16="http://schemas.microsoft.com/office/drawing/2014/main" id="{1172E05B-DFBF-484F-8A12-B8D653024AE0}"/>
                </a:ext>
              </a:extLst>
            </p:cNvPr>
            <p:cNvSpPr/>
            <p:nvPr/>
          </p:nvSpPr>
          <p:spPr>
            <a:xfrm>
              <a:off x="2511" y="0"/>
              <a:ext cx="2834974" cy="11308556"/>
            </a:xfrm>
            <a:prstGeom prst="rect">
              <a:avLst/>
            </a:prstGeom>
            <a:blipFill>
              <a:blip r:embed="rId4" cstate="print"/>
              <a:stretch>
                <a:fillRect/>
              </a:stretch>
            </a:blipFill>
          </p:spPr>
          <p:txBody>
            <a:bodyPr wrap="square" lIns="0" tIns="0" rIns="0" bIns="0" rtlCol="0"/>
            <a:lstStyle/>
            <a:p>
              <a:endParaRPr/>
            </a:p>
          </p:txBody>
        </p:sp>
        <p:sp>
          <p:nvSpPr>
            <p:cNvPr id="11" name="object 7">
              <a:extLst>
                <a:ext uri="{FF2B5EF4-FFF2-40B4-BE49-F238E27FC236}">
                  <a16:creationId xmlns:a16="http://schemas.microsoft.com/office/drawing/2014/main" id="{7269CC70-B453-2345-A1AE-7B25AB620C73}"/>
                </a:ext>
              </a:extLst>
            </p:cNvPr>
            <p:cNvSpPr/>
            <p:nvPr/>
          </p:nvSpPr>
          <p:spPr>
            <a:xfrm>
              <a:off x="1057978" y="3506427"/>
              <a:ext cx="1673666" cy="7802128"/>
            </a:xfrm>
            <a:prstGeom prst="rect">
              <a:avLst/>
            </a:prstGeom>
            <a:blipFill>
              <a:blip r:embed="rId5" cstate="print"/>
              <a:stretch>
                <a:fillRect/>
              </a:stretch>
            </a:blipFill>
          </p:spPr>
          <p:txBody>
            <a:bodyPr wrap="square" lIns="0" tIns="0" rIns="0" bIns="0" rtlCol="0"/>
            <a:lstStyle/>
            <a:p>
              <a:endParaRPr/>
            </a:p>
          </p:txBody>
        </p:sp>
      </p:grpSp>
      <p:pic>
        <p:nvPicPr>
          <p:cNvPr id="12" name="Picture 11">
            <a:extLst>
              <a:ext uri="{FF2B5EF4-FFF2-40B4-BE49-F238E27FC236}">
                <a16:creationId xmlns:a16="http://schemas.microsoft.com/office/drawing/2014/main" id="{0EFF2FC1-AA1D-9B4A-A587-91473F6674D0}"/>
              </a:ext>
            </a:extLst>
          </p:cNvPr>
          <p:cNvPicPr>
            <a:picLocks noChangeAspect="1"/>
          </p:cNvPicPr>
          <p:nvPr/>
        </p:nvPicPr>
        <p:blipFill>
          <a:blip r:embed="rId6"/>
          <a:stretch>
            <a:fillRect/>
          </a:stretch>
        </p:blipFill>
        <p:spPr>
          <a:xfrm>
            <a:off x="1130732" y="930275"/>
            <a:ext cx="2444318" cy="21336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idx="4294967295"/>
          </p:nvPr>
        </p:nvSpPr>
        <p:spPr>
          <a:xfrm>
            <a:off x="3978835" y="1066950"/>
            <a:ext cx="4104715" cy="1860766"/>
          </a:xfrm>
          <a:prstGeom prst="rect">
            <a:avLst/>
          </a:prstGeom>
        </p:spPr>
        <p:txBody>
          <a:bodyPr vert="horz" wrap="square" lIns="0" tIns="13970" rIns="0" bIns="0" rtlCol="0">
            <a:spAutoFit/>
          </a:bodyPr>
          <a:lstStyle/>
          <a:p>
            <a:pPr marL="12699">
              <a:spcBef>
                <a:spcPts val="110"/>
              </a:spcBef>
            </a:pPr>
            <a:r>
              <a:rPr lang="en-US" sz="6000" spc="4" dirty="0">
                <a:solidFill>
                  <a:srgbClr val="0076C8"/>
                </a:solidFill>
              </a:rPr>
              <a:t>Examples</a:t>
            </a:r>
            <a:br>
              <a:rPr lang="en-US" sz="6000" spc="4" dirty="0">
                <a:solidFill>
                  <a:srgbClr val="0076C8"/>
                </a:solidFill>
              </a:rPr>
            </a:br>
            <a:r>
              <a:rPr lang="en-US" sz="6000" spc="4" dirty="0">
                <a:solidFill>
                  <a:srgbClr val="0076C8"/>
                </a:solidFill>
              </a:rPr>
              <a:t>of Trauma</a:t>
            </a:r>
            <a:endParaRPr sz="6000" dirty="0">
              <a:solidFill>
                <a:schemeClr val="tx1">
                  <a:lumMod val="65000"/>
                  <a:lumOff val="35000"/>
                </a:schemeClr>
              </a:solidFill>
            </a:endParaRPr>
          </a:p>
        </p:txBody>
      </p:sp>
      <p:pic>
        <p:nvPicPr>
          <p:cNvPr id="2" name="Picture 1">
            <a:extLst>
              <a:ext uri="{FF2B5EF4-FFF2-40B4-BE49-F238E27FC236}">
                <a16:creationId xmlns:a16="http://schemas.microsoft.com/office/drawing/2014/main" id="{6BAA8C43-70EC-6E48-98F9-2046A800B2B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381889" y="930608"/>
            <a:ext cx="10914770" cy="10057883"/>
          </a:xfrm>
          <a:prstGeom prst="rect">
            <a:avLst/>
          </a:prstGeom>
        </p:spPr>
      </p:pic>
      <p:grpSp>
        <p:nvGrpSpPr>
          <p:cNvPr id="9" name="Group 8">
            <a:extLst>
              <a:ext uri="{FF2B5EF4-FFF2-40B4-BE49-F238E27FC236}">
                <a16:creationId xmlns:a16="http://schemas.microsoft.com/office/drawing/2014/main" id="{8F5D8368-DE21-3D4D-A28F-4CB464E20159}"/>
              </a:ext>
            </a:extLst>
          </p:cNvPr>
          <p:cNvGrpSpPr/>
          <p:nvPr/>
        </p:nvGrpSpPr>
        <p:grpSpPr>
          <a:xfrm>
            <a:off x="706" y="1191"/>
            <a:ext cx="2834775" cy="11307763"/>
            <a:chOff x="2511" y="0"/>
            <a:chExt cx="2834974" cy="11308556"/>
          </a:xfrm>
        </p:grpSpPr>
        <p:sp>
          <p:nvSpPr>
            <p:cNvPr id="11" name="object 5">
              <a:extLst>
                <a:ext uri="{FF2B5EF4-FFF2-40B4-BE49-F238E27FC236}">
                  <a16:creationId xmlns:a16="http://schemas.microsoft.com/office/drawing/2014/main" id="{67770D4F-A87A-E84D-B9B6-ABDE2E3068C8}"/>
                </a:ext>
              </a:extLst>
            </p:cNvPr>
            <p:cNvSpPr/>
            <p:nvPr/>
          </p:nvSpPr>
          <p:spPr>
            <a:xfrm>
              <a:off x="2511" y="0"/>
              <a:ext cx="2834974" cy="11308556"/>
            </a:xfrm>
            <a:prstGeom prst="rect">
              <a:avLst/>
            </a:prstGeom>
            <a:blipFill>
              <a:blip r:embed="rId3" cstate="print"/>
              <a:stretch>
                <a:fillRect/>
              </a:stretch>
            </a:blipFill>
          </p:spPr>
          <p:txBody>
            <a:bodyPr wrap="square" lIns="0" tIns="0" rIns="0" bIns="0" rtlCol="0"/>
            <a:lstStyle/>
            <a:p>
              <a:endParaRPr sz="818" dirty="0"/>
            </a:p>
          </p:txBody>
        </p:sp>
        <p:sp>
          <p:nvSpPr>
            <p:cNvPr id="12" name="object 7">
              <a:extLst>
                <a:ext uri="{FF2B5EF4-FFF2-40B4-BE49-F238E27FC236}">
                  <a16:creationId xmlns:a16="http://schemas.microsoft.com/office/drawing/2014/main" id="{642FDE02-4244-C548-9466-47A16A372773}"/>
                </a:ext>
              </a:extLst>
            </p:cNvPr>
            <p:cNvSpPr/>
            <p:nvPr/>
          </p:nvSpPr>
          <p:spPr>
            <a:xfrm>
              <a:off x="1057978" y="3506427"/>
              <a:ext cx="1673666" cy="7802128"/>
            </a:xfrm>
            <a:prstGeom prst="rect">
              <a:avLst/>
            </a:prstGeom>
            <a:blipFill>
              <a:blip r:embed="rId4" cstate="print"/>
              <a:stretch>
                <a:fillRect/>
              </a:stretch>
            </a:blipFill>
          </p:spPr>
          <p:txBody>
            <a:bodyPr wrap="square" lIns="0" tIns="0" rIns="0" bIns="0" rtlCol="0"/>
            <a:lstStyle/>
            <a:p>
              <a:endParaRPr sz="818" dirty="0"/>
            </a:p>
          </p:txBody>
        </p:sp>
      </p:grpSp>
      <p:pic>
        <p:nvPicPr>
          <p:cNvPr id="13" name="Picture 12">
            <a:extLst>
              <a:ext uri="{FF2B5EF4-FFF2-40B4-BE49-F238E27FC236}">
                <a16:creationId xmlns:a16="http://schemas.microsoft.com/office/drawing/2014/main" id="{CB47503A-0976-2D45-9DA4-6EF7DF74E4A7}"/>
              </a:ext>
            </a:extLst>
          </p:cNvPr>
          <p:cNvPicPr>
            <a:picLocks noChangeAspect="1"/>
          </p:cNvPicPr>
          <p:nvPr/>
        </p:nvPicPr>
        <p:blipFill>
          <a:blip r:embed="rId5"/>
          <a:stretch>
            <a:fillRect/>
          </a:stretch>
        </p:blipFill>
        <p:spPr>
          <a:xfrm>
            <a:off x="1131360" y="930608"/>
            <a:ext cx="2444145" cy="2133451"/>
          </a:xfrm>
          <a:prstGeom prst="rect">
            <a:avLst/>
          </a:prstGeom>
        </p:spPr>
      </p:pic>
    </p:spTree>
    <p:extLst>
      <p:ext uri="{BB962C8B-B14F-4D97-AF65-F5344CB8AC3E}">
        <p14:creationId xmlns:p14="http://schemas.microsoft.com/office/powerpoint/2010/main" val="42700449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idx="4294967295"/>
          </p:nvPr>
        </p:nvSpPr>
        <p:spPr>
          <a:xfrm>
            <a:off x="3946617" y="1085805"/>
            <a:ext cx="13805837" cy="937436"/>
          </a:xfrm>
          <a:prstGeom prst="rect">
            <a:avLst/>
          </a:prstGeom>
        </p:spPr>
        <p:txBody>
          <a:bodyPr vert="horz" wrap="square" lIns="0" tIns="13970" rIns="0" bIns="0" rtlCol="0">
            <a:spAutoFit/>
          </a:bodyPr>
          <a:lstStyle/>
          <a:p>
            <a:pPr marL="12700">
              <a:lnSpc>
                <a:spcPct val="100000"/>
              </a:lnSpc>
              <a:spcBef>
                <a:spcPts val="110"/>
              </a:spcBef>
            </a:pPr>
            <a:r>
              <a:rPr lang="en-US" sz="6000" spc="5" dirty="0">
                <a:solidFill>
                  <a:srgbClr val="0076C8"/>
                </a:solidFill>
              </a:rPr>
              <a:t>Overview: Trauma Informed Care</a:t>
            </a:r>
            <a:endParaRPr sz="6000" dirty="0">
              <a:solidFill>
                <a:schemeClr val="tx1">
                  <a:lumMod val="65000"/>
                  <a:lumOff val="35000"/>
                </a:schemeClr>
              </a:solidFill>
            </a:endParaRPr>
          </a:p>
        </p:txBody>
      </p:sp>
      <p:sp>
        <p:nvSpPr>
          <p:cNvPr id="9" name="object 3">
            <a:extLst>
              <a:ext uri="{FF2B5EF4-FFF2-40B4-BE49-F238E27FC236}">
                <a16:creationId xmlns:a16="http://schemas.microsoft.com/office/drawing/2014/main" id="{0E689046-7148-45B0-8AF4-770C071A7A7B}"/>
              </a:ext>
            </a:extLst>
          </p:cNvPr>
          <p:cNvSpPr txBox="1"/>
          <p:nvPr/>
        </p:nvSpPr>
        <p:spPr>
          <a:xfrm>
            <a:off x="3952967" y="2454275"/>
            <a:ext cx="15427386" cy="5975609"/>
          </a:xfrm>
          <a:prstGeom prst="rect">
            <a:avLst/>
          </a:prstGeom>
        </p:spPr>
        <p:txBody>
          <a:bodyPr vert="horz" wrap="square" lIns="0" tIns="14604" rIns="0" bIns="0" rtlCol="0">
            <a:spAutoFit/>
          </a:bodyPr>
          <a:lstStyle/>
          <a:p>
            <a:pPr marL="12700">
              <a:lnSpc>
                <a:spcPct val="150000"/>
              </a:lnSpc>
              <a:spcBef>
                <a:spcPts val="114"/>
              </a:spcBef>
            </a:pPr>
            <a:r>
              <a:rPr lang="en-US" sz="2800" spc="-5" dirty="0">
                <a:solidFill>
                  <a:schemeClr val="tx1">
                    <a:lumMod val="65000"/>
                    <a:lumOff val="35000"/>
                  </a:schemeClr>
                </a:solidFill>
                <a:latin typeface="Fira Sans"/>
                <a:cs typeface="Fira Sans"/>
              </a:rPr>
              <a:t>Trauma Informed Care is a relatively new concept in the skilled nursing area. Upcoming regulations will ensure that trauma survivors who reside in skilled nursing facilities receive adequate treatment that is trauma informed and culturally competent. Key to this initiative, is ensuring that the environment does not re-trigger past trauma. You are being called to create, within your organization, a culture of respect that is committed to responding to the effects of trauma. In part, this involves identifying the patient’s behavioral health needs, ensuring services are accessible, and creating an atmosphere of safety. </a:t>
            </a:r>
          </a:p>
          <a:p>
            <a:pPr marL="12700">
              <a:lnSpc>
                <a:spcPct val="150000"/>
              </a:lnSpc>
              <a:spcBef>
                <a:spcPts val="114"/>
              </a:spcBef>
            </a:pPr>
            <a:endParaRPr lang="en-US" sz="800" b="1" spc="-5" dirty="0">
              <a:solidFill>
                <a:schemeClr val="tx1">
                  <a:lumMod val="65000"/>
                  <a:lumOff val="35000"/>
                </a:schemeClr>
              </a:solidFill>
              <a:latin typeface="Fira Sans"/>
              <a:cs typeface="Fira Sans"/>
            </a:endParaRPr>
          </a:p>
          <a:p>
            <a:pPr marL="12700">
              <a:lnSpc>
                <a:spcPct val="150000"/>
              </a:lnSpc>
              <a:spcBef>
                <a:spcPts val="114"/>
              </a:spcBef>
            </a:pPr>
            <a:r>
              <a:rPr lang="en-US" sz="2800" b="1" spc="-5" dirty="0">
                <a:solidFill>
                  <a:schemeClr val="tx1">
                    <a:lumMod val="65000"/>
                    <a:lumOff val="35000"/>
                  </a:schemeClr>
                </a:solidFill>
                <a:latin typeface="Fira Sans"/>
                <a:cs typeface="Fira Sans"/>
              </a:rPr>
              <a:t>Important principles to consider, for successful implementation of a trauma informed way of practice:</a:t>
            </a:r>
          </a:p>
        </p:txBody>
      </p:sp>
      <p:sp>
        <p:nvSpPr>
          <p:cNvPr id="2" name="Rectangle 1">
            <a:extLst>
              <a:ext uri="{FF2B5EF4-FFF2-40B4-BE49-F238E27FC236}">
                <a16:creationId xmlns:a16="http://schemas.microsoft.com/office/drawing/2014/main" id="{CD0B8903-E2CE-0A4E-9056-98B7EA3D890B}"/>
              </a:ext>
            </a:extLst>
          </p:cNvPr>
          <p:cNvSpPr/>
          <p:nvPr/>
        </p:nvSpPr>
        <p:spPr>
          <a:xfrm>
            <a:off x="4509271" y="8626475"/>
            <a:ext cx="1597025" cy="1410643"/>
          </a:xfrm>
          <a:prstGeom prst="rect">
            <a:avLst/>
          </a:prstGeom>
        </p:spPr>
        <p:txBody>
          <a:bodyPr wrap="square">
            <a:spAutoFit/>
          </a:bodyPr>
          <a:lstStyle/>
          <a:p>
            <a:pPr marL="12700">
              <a:spcBef>
                <a:spcPts val="114"/>
              </a:spcBef>
            </a:pPr>
            <a:r>
              <a:rPr lang="en-US" sz="2800" b="1" spc="-5" dirty="0">
                <a:solidFill>
                  <a:srgbClr val="0076BD"/>
                </a:solidFill>
                <a:latin typeface="Fira Sans"/>
                <a:cs typeface="Fira Sans"/>
              </a:rPr>
              <a:t>Safety</a:t>
            </a:r>
          </a:p>
          <a:p>
            <a:pPr marL="12700">
              <a:spcBef>
                <a:spcPts val="114"/>
              </a:spcBef>
            </a:pPr>
            <a:r>
              <a:rPr lang="en-US" sz="2800" b="1" spc="-5" dirty="0">
                <a:solidFill>
                  <a:srgbClr val="0076BD"/>
                </a:solidFill>
                <a:latin typeface="Fira Sans"/>
                <a:cs typeface="Fira Sans"/>
              </a:rPr>
              <a:t> </a:t>
            </a:r>
          </a:p>
          <a:p>
            <a:pPr marL="12700">
              <a:spcBef>
                <a:spcPts val="114"/>
              </a:spcBef>
            </a:pPr>
            <a:r>
              <a:rPr lang="en-US" sz="2800" b="1" spc="-5" dirty="0">
                <a:solidFill>
                  <a:srgbClr val="0076BD"/>
                </a:solidFill>
                <a:latin typeface="Fira Sans"/>
                <a:cs typeface="Fira Sans"/>
              </a:rPr>
              <a:t>Choice</a:t>
            </a:r>
            <a:endParaRPr lang="en-US" sz="2400" b="1" spc="-5" dirty="0">
              <a:solidFill>
                <a:srgbClr val="0076BD"/>
              </a:solidFill>
              <a:latin typeface="Fira Sans"/>
              <a:cs typeface="Fira Sans"/>
            </a:endParaRPr>
          </a:p>
        </p:txBody>
      </p:sp>
      <p:sp>
        <p:nvSpPr>
          <p:cNvPr id="3" name="Rectangle 2">
            <a:extLst>
              <a:ext uri="{FF2B5EF4-FFF2-40B4-BE49-F238E27FC236}">
                <a16:creationId xmlns:a16="http://schemas.microsoft.com/office/drawing/2014/main" id="{BE8C9D3C-2D4F-064C-B477-CB6318DBD787}"/>
              </a:ext>
            </a:extLst>
          </p:cNvPr>
          <p:cNvSpPr/>
          <p:nvPr/>
        </p:nvSpPr>
        <p:spPr>
          <a:xfrm>
            <a:off x="6546850" y="8626475"/>
            <a:ext cx="3005092" cy="1410643"/>
          </a:xfrm>
          <a:prstGeom prst="rect">
            <a:avLst/>
          </a:prstGeom>
        </p:spPr>
        <p:txBody>
          <a:bodyPr wrap="square">
            <a:spAutoFit/>
          </a:bodyPr>
          <a:lstStyle/>
          <a:p>
            <a:pPr marL="12700">
              <a:spcBef>
                <a:spcPts val="114"/>
              </a:spcBef>
            </a:pPr>
            <a:r>
              <a:rPr lang="en-US" sz="2800" b="1" spc="-5" dirty="0">
                <a:solidFill>
                  <a:srgbClr val="0076BD"/>
                </a:solidFill>
                <a:latin typeface="Fira Sans"/>
                <a:cs typeface="Fira Sans"/>
              </a:rPr>
              <a:t>Collaboration</a:t>
            </a:r>
          </a:p>
          <a:p>
            <a:pPr marL="12700">
              <a:spcBef>
                <a:spcPts val="114"/>
              </a:spcBef>
            </a:pPr>
            <a:endParaRPr lang="en-US" sz="2800" b="1" spc="-5" dirty="0">
              <a:solidFill>
                <a:srgbClr val="0076BD"/>
              </a:solidFill>
              <a:latin typeface="Fira Sans"/>
              <a:cs typeface="Fira Sans"/>
            </a:endParaRPr>
          </a:p>
          <a:p>
            <a:pPr marL="12700">
              <a:spcBef>
                <a:spcPts val="114"/>
              </a:spcBef>
            </a:pPr>
            <a:r>
              <a:rPr lang="en-US" sz="2800" b="1" spc="-5" dirty="0">
                <a:solidFill>
                  <a:srgbClr val="0076BD"/>
                </a:solidFill>
                <a:latin typeface="Fira Sans"/>
                <a:cs typeface="Fira Sans"/>
              </a:rPr>
              <a:t>Trustworthiness </a:t>
            </a:r>
            <a:endParaRPr lang="en-US" sz="2400" b="1" spc="-5" dirty="0">
              <a:solidFill>
                <a:srgbClr val="0076BD"/>
              </a:solidFill>
              <a:latin typeface="Fira Sans"/>
              <a:cs typeface="Fira Sans"/>
            </a:endParaRPr>
          </a:p>
        </p:txBody>
      </p:sp>
      <p:sp>
        <p:nvSpPr>
          <p:cNvPr id="11" name="Rectangle 10">
            <a:extLst>
              <a:ext uri="{FF2B5EF4-FFF2-40B4-BE49-F238E27FC236}">
                <a16:creationId xmlns:a16="http://schemas.microsoft.com/office/drawing/2014/main" id="{F072B705-F63B-A74F-BA1C-20BFD6566DF2}"/>
              </a:ext>
            </a:extLst>
          </p:cNvPr>
          <p:cNvSpPr/>
          <p:nvPr/>
        </p:nvSpPr>
        <p:spPr>
          <a:xfrm>
            <a:off x="10204450" y="8626474"/>
            <a:ext cx="2715018" cy="1410643"/>
          </a:xfrm>
          <a:prstGeom prst="rect">
            <a:avLst/>
          </a:prstGeom>
        </p:spPr>
        <p:txBody>
          <a:bodyPr wrap="square">
            <a:spAutoFit/>
          </a:bodyPr>
          <a:lstStyle/>
          <a:p>
            <a:pPr marL="12700">
              <a:spcBef>
                <a:spcPts val="114"/>
              </a:spcBef>
            </a:pPr>
            <a:r>
              <a:rPr lang="en-US" sz="2800" b="1" spc="-5" dirty="0">
                <a:solidFill>
                  <a:srgbClr val="0076BD"/>
                </a:solidFill>
                <a:latin typeface="Fira Sans"/>
                <a:cs typeface="Fira Sans"/>
              </a:rPr>
              <a:t>Empowerment</a:t>
            </a:r>
          </a:p>
          <a:p>
            <a:pPr marL="12700">
              <a:spcBef>
                <a:spcPts val="114"/>
              </a:spcBef>
            </a:pPr>
            <a:r>
              <a:rPr lang="en-US" sz="2800" b="1" spc="-5" dirty="0">
                <a:solidFill>
                  <a:srgbClr val="0076BD"/>
                </a:solidFill>
                <a:latin typeface="Fira Sans"/>
                <a:cs typeface="Fira Sans"/>
              </a:rPr>
              <a:t> </a:t>
            </a:r>
          </a:p>
          <a:p>
            <a:pPr marL="12700">
              <a:spcBef>
                <a:spcPts val="114"/>
              </a:spcBef>
            </a:pPr>
            <a:r>
              <a:rPr lang="en-US" sz="2800" b="1" spc="-5" dirty="0">
                <a:solidFill>
                  <a:srgbClr val="0076BD"/>
                </a:solidFill>
                <a:latin typeface="Fira Sans"/>
                <a:cs typeface="Fira Sans"/>
              </a:rPr>
              <a:t>Transparency</a:t>
            </a:r>
          </a:p>
        </p:txBody>
      </p:sp>
      <p:sp>
        <p:nvSpPr>
          <p:cNvPr id="12" name="Rectangle 11">
            <a:extLst>
              <a:ext uri="{FF2B5EF4-FFF2-40B4-BE49-F238E27FC236}">
                <a16:creationId xmlns:a16="http://schemas.microsoft.com/office/drawing/2014/main" id="{103BB785-A46E-0D41-A084-B46B21165195}"/>
              </a:ext>
            </a:extLst>
          </p:cNvPr>
          <p:cNvSpPr/>
          <p:nvPr/>
        </p:nvSpPr>
        <p:spPr>
          <a:xfrm>
            <a:off x="13624696" y="8626474"/>
            <a:ext cx="4952389" cy="1841530"/>
          </a:xfrm>
          <a:prstGeom prst="rect">
            <a:avLst/>
          </a:prstGeom>
        </p:spPr>
        <p:txBody>
          <a:bodyPr wrap="square">
            <a:spAutoFit/>
          </a:bodyPr>
          <a:lstStyle/>
          <a:p>
            <a:pPr marL="12700">
              <a:spcBef>
                <a:spcPts val="114"/>
              </a:spcBef>
            </a:pPr>
            <a:r>
              <a:rPr lang="en-US" sz="2800" b="1" spc="-5" dirty="0">
                <a:solidFill>
                  <a:srgbClr val="0076BD"/>
                </a:solidFill>
                <a:latin typeface="Fira Sans"/>
                <a:cs typeface="Fira Sans"/>
              </a:rPr>
              <a:t>Peer support</a:t>
            </a:r>
          </a:p>
          <a:p>
            <a:pPr marL="12700">
              <a:spcBef>
                <a:spcPts val="114"/>
              </a:spcBef>
            </a:pPr>
            <a:endParaRPr lang="en-US" sz="2800" b="1" spc="-5" dirty="0">
              <a:solidFill>
                <a:srgbClr val="0076BD"/>
              </a:solidFill>
              <a:latin typeface="Fira Sans"/>
              <a:cs typeface="Fira Sans"/>
            </a:endParaRPr>
          </a:p>
          <a:p>
            <a:pPr marL="12700">
              <a:spcBef>
                <a:spcPts val="114"/>
              </a:spcBef>
            </a:pPr>
            <a:r>
              <a:rPr lang="en-US" sz="2800" b="1" spc="-5" dirty="0">
                <a:solidFill>
                  <a:srgbClr val="0076BD"/>
                </a:solidFill>
                <a:latin typeface="Fira Sans"/>
                <a:cs typeface="Fira Sans"/>
              </a:rPr>
              <a:t>Consideration of cultural and gender related issues</a:t>
            </a:r>
          </a:p>
        </p:txBody>
      </p:sp>
      <p:grpSp>
        <p:nvGrpSpPr>
          <p:cNvPr id="13" name="Group 12">
            <a:extLst>
              <a:ext uri="{FF2B5EF4-FFF2-40B4-BE49-F238E27FC236}">
                <a16:creationId xmlns:a16="http://schemas.microsoft.com/office/drawing/2014/main" id="{DFE94049-F243-BD47-B2AC-986DAD588233}"/>
              </a:ext>
            </a:extLst>
          </p:cNvPr>
          <p:cNvGrpSpPr/>
          <p:nvPr/>
        </p:nvGrpSpPr>
        <p:grpSpPr>
          <a:xfrm>
            <a:off x="0" y="794"/>
            <a:ext cx="2834974" cy="11308556"/>
            <a:chOff x="2511" y="0"/>
            <a:chExt cx="2834974" cy="11308556"/>
          </a:xfrm>
        </p:grpSpPr>
        <p:sp>
          <p:nvSpPr>
            <p:cNvPr id="14" name="object 5">
              <a:extLst>
                <a:ext uri="{FF2B5EF4-FFF2-40B4-BE49-F238E27FC236}">
                  <a16:creationId xmlns:a16="http://schemas.microsoft.com/office/drawing/2014/main" id="{F0C516DC-754A-7742-A254-B876A827425C}"/>
                </a:ext>
              </a:extLst>
            </p:cNvPr>
            <p:cNvSpPr/>
            <p:nvPr/>
          </p:nvSpPr>
          <p:spPr>
            <a:xfrm>
              <a:off x="2511" y="0"/>
              <a:ext cx="2834974" cy="11308556"/>
            </a:xfrm>
            <a:prstGeom prst="rect">
              <a:avLst/>
            </a:prstGeom>
            <a:blipFill>
              <a:blip r:embed="rId2" cstate="print"/>
              <a:stretch>
                <a:fillRect/>
              </a:stretch>
            </a:blipFill>
          </p:spPr>
          <p:txBody>
            <a:bodyPr wrap="square" lIns="0" tIns="0" rIns="0" bIns="0" rtlCol="0"/>
            <a:lstStyle/>
            <a:p>
              <a:endParaRPr/>
            </a:p>
          </p:txBody>
        </p:sp>
        <p:sp>
          <p:nvSpPr>
            <p:cNvPr id="15" name="object 7">
              <a:extLst>
                <a:ext uri="{FF2B5EF4-FFF2-40B4-BE49-F238E27FC236}">
                  <a16:creationId xmlns:a16="http://schemas.microsoft.com/office/drawing/2014/main" id="{460301D3-FB69-DE4A-9C5B-2608C1DB5BBB}"/>
                </a:ext>
              </a:extLst>
            </p:cNvPr>
            <p:cNvSpPr/>
            <p:nvPr/>
          </p:nvSpPr>
          <p:spPr>
            <a:xfrm>
              <a:off x="1057978" y="3506427"/>
              <a:ext cx="1673666" cy="7802128"/>
            </a:xfrm>
            <a:prstGeom prst="rect">
              <a:avLst/>
            </a:prstGeom>
            <a:blipFill>
              <a:blip r:embed="rId3" cstate="print"/>
              <a:stretch>
                <a:fillRect/>
              </a:stretch>
            </a:blipFill>
          </p:spPr>
          <p:txBody>
            <a:bodyPr wrap="square" lIns="0" tIns="0" rIns="0" bIns="0" rtlCol="0"/>
            <a:lstStyle/>
            <a:p>
              <a:endParaRPr/>
            </a:p>
          </p:txBody>
        </p:sp>
      </p:grpSp>
      <p:pic>
        <p:nvPicPr>
          <p:cNvPr id="16" name="Picture 15">
            <a:extLst>
              <a:ext uri="{FF2B5EF4-FFF2-40B4-BE49-F238E27FC236}">
                <a16:creationId xmlns:a16="http://schemas.microsoft.com/office/drawing/2014/main" id="{743E5DEE-F804-A84F-94DC-345A82488148}"/>
              </a:ext>
            </a:extLst>
          </p:cNvPr>
          <p:cNvPicPr>
            <a:picLocks noChangeAspect="1"/>
          </p:cNvPicPr>
          <p:nvPr/>
        </p:nvPicPr>
        <p:blipFill>
          <a:blip r:embed="rId4"/>
          <a:stretch>
            <a:fillRect/>
          </a:stretch>
        </p:blipFill>
        <p:spPr>
          <a:xfrm>
            <a:off x="1130732" y="930275"/>
            <a:ext cx="2444318" cy="2133600"/>
          </a:xfrm>
          <a:prstGeom prst="rect">
            <a:avLst/>
          </a:prstGeom>
        </p:spPr>
      </p:pic>
    </p:spTree>
    <p:extLst>
      <p:ext uri="{BB962C8B-B14F-4D97-AF65-F5344CB8AC3E}">
        <p14:creationId xmlns:p14="http://schemas.microsoft.com/office/powerpoint/2010/main" val="38764074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idx="4294967295"/>
          </p:nvPr>
        </p:nvSpPr>
        <p:spPr>
          <a:xfrm>
            <a:off x="3965706" y="1235075"/>
            <a:ext cx="13805837" cy="937436"/>
          </a:xfrm>
          <a:prstGeom prst="rect">
            <a:avLst/>
          </a:prstGeom>
        </p:spPr>
        <p:txBody>
          <a:bodyPr vert="horz" wrap="square" lIns="0" tIns="13970" rIns="0" bIns="0" rtlCol="0">
            <a:spAutoFit/>
          </a:bodyPr>
          <a:lstStyle/>
          <a:p>
            <a:pPr marL="12700">
              <a:lnSpc>
                <a:spcPct val="100000"/>
              </a:lnSpc>
              <a:spcBef>
                <a:spcPts val="110"/>
              </a:spcBef>
            </a:pPr>
            <a:r>
              <a:rPr lang="en-US" sz="6000" spc="5" dirty="0">
                <a:solidFill>
                  <a:srgbClr val="0076C8"/>
                </a:solidFill>
              </a:rPr>
              <a:t>Important Considerations</a:t>
            </a:r>
            <a:endParaRPr sz="6000" dirty="0">
              <a:solidFill>
                <a:schemeClr val="tx1">
                  <a:lumMod val="65000"/>
                  <a:lumOff val="35000"/>
                </a:schemeClr>
              </a:solidFill>
            </a:endParaRPr>
          </a:p>
        </p:txBody>
      </p:sp>
      <p:sp>
        <p:nvSpPr>
          <p:cNvPr id="9" name="object 3">
            <a:extLst>
              <a:ext uri="{FF2B5EF4-FFF2-40B4-BE49-F238E27FC236}">
                <a16:creationId xmlns:a16="http://schemas.microsoft.com/office/drawing/2014/main" id="{0E689046-7148-45B0-8AF4-770C071A7A7B}"/>
              </a:ext>
            </a:extLst>
          </p:cNvPr>
          <p:cNvSpPr txBox="1"/>
          <p:nvPr/>
        </p:nvSpPr>
        <p:spPr>
          <a:xfrm>
            <a:off x="4184650" y="2622081"/>
            <a:ext cx="13911572" cy="7468069"/>
          </a:xfrm>
          <a:prstGeom prst="rect">
            <a:avLst/>
          </a:prstGeom>
        </p:spPr>
        <p:txBody>
          <a:bodyPr vert="horz" wrap="square" lIns="0" tIns="14604" rIns="0" bIns="0" rtlCol="0">
            <a:spAutoFit/>
          </a:bodyPr>
          <a:lstStyle/>
          <a:p>
            <a:pPr marL="469900" indent="-457200">
              <a:spcBef>
                <a:spcPts val="114"/>
              </a:spcBef>
              <a:buBlip>
                <a:blip r:embed="rId3"/>
              </a:buBlip>
            </a:pPr>
            <a:r>
              <a:rPr lang="en-US" sz="2800" spc="-5" dirty="0">
                <a:solidFill>
                  <a:schemeClr val="tx1">
                    <a:lumMod val="65000"/>
                    <a:lumOff val="35000"/>
                  </a:schemeClr>
                </a:solidFill>
                <a:latin typeface="Fira Sans"/>
                <a:cs typeface="Fira Sans"/>
              </a:rPr>
              <a:t>According to the National Center for PTSD, </a:t>
            </a:r>
            <a:r>
              <a:rPr lang="en-US" sz="2800" b="1" spc="-5" dirty="0">
                <a:solidFill>
                  <a:schemeClr val="tx1">
                    <a:lumMod val="65000"/>
                    <a:lumOff val="35000"/>
                  </a:schemeClr>
                </a:solidFill>
                <a:latin typeface="Fira Sans"/>
                <a:cs typeface="Fira Sans"/>
              </a:rPr>
              <a:t>60% of men</a:t>
            </a:r>
            <a:r>
              <a:rPr lang="en-US" sz="2800" spc="-5" dirty="0">
                <a:solidFill>
                  <a:schemeClr val="tx1">
                    <a:lumMod val="65000"/>
                    <a:lumOff val="35000"/>
                  </a:schemeClr>
                </a:solidFill>
                <a:latin typeface="Fira Sans"/>
                <a:cs typeface="Fira Sans"/>
              </a:rPr>
              <a:t> and </a:t>
            </a:r>
            <a:r>
              <a:rPr lang="en-US" sz="2800" b="1" spc="-5" dirty="0">
                <a:solidFill>
                  <a:schemeClr val="tx1">
                    <a:lumMod val="65000"/>
                    <a:lumOff val="35000"/>
                  </a:schemeClr>
                </a:solidFill>
                <a:latin typeface="Fira Sans"/>
                <a:cs typeface="Fira Sans"/>
              </a:rPr>
              <a:t>50% of women</a:t>
            </a:r>
            <a:r>
              <a:rPr lang="en-US" sz="2800" spc="-5" dirty="0">
                <a:solidFill>
                  <a:schemeClr val="tx1">
                    <a:lumMod val="65000"/>
                    <a:lumOff val="35000"/>
                  </a:schemeClr>
                </a:solidFill>
                <a:latin typeface="Fira Sans"/>
                <a:cs typeface="Fira Sans"/>
              </a:rPr>
              <a:t> will experience a traumatic event in their lifetime and </a:t>
            </a:r>
            <a:r>
              <a:rPr lang="en-US" sz="2800" b="1" spc="-5" dirty="0">
                <a:solidFill>
                  <a:schemeClr val="tx1">
                    <a:lumMod val="65000"/>
                    <a:lumOff val="35000"/>
                  </a:schemeClr>
                </a:solidFill>
                <a:latin typeface="Fira Sans"/>
                <a:cs typeface="Fira Sans"/>
              </a:rPr>
              <a:t>nearly 8%</a:t>
            </a:r>
            <a:r>
              <a:rPr lang="en-US" sz="2800" spc="-5" dirty="0">
                <a:solidFill>
                  <a:schemeClr val="tx1">
                    <a:lumMod val="65000"/>
                    <a:lumOff val="35000"/>
                  </a:schemeClr>
                </a:solidFill>
                <a:latin typeface="Fira Sans"/>
                <a:cs typeface="Fira Sans"/>
              </a:rPr>
              <a:t> of the population will meet diagnostic criteria for Posttraumatic Stress Disorder (PTSD) at some point in their lives.</a:t>
            </a:r>
          </a:p>
          <a:p>
            <a:pPr marL="469900" indent="-457200">
              <a:lnSpc>
                <a:spcPct val="100000"/>
              </a:lnSpc>
              <a:spcBef>
                <a:spcPts val="114"/>
              </a:spcBef>
              <a:buBlip>
                <a:blip r:embed="rId3"/>
              </a:buBlip>
            </a:pPr>
            <a:endParaRPr lang="en-US" sz="2800" spc="-5" dirty="0">
              <a:solidFill>
                <a:schemeClr val="tx1">
                  <a:lumMod val="65000"/>
                  <a:lumOff val="35000"/>
                </a:schemeClr>
              </a:solidFill>
              <a:latin typeface="Fira Sans"/>
              <a:cs typeface="Fira Sans"/>
            </a:endParaRPr>
          </a:p>
          <a:p>
            <a:pPr marL="469900" indent="-457200">
              <a:lnSpc>
                <a:spcPct val="100000"/>
              </a:lnSpc>
              <a:spcBef>
                <a:spcPts val="114"/>
              </a:spcBef>
              <a:buBlip>
                <a:blip r:embed="rId3"/>
              </a:buBlip>
            </a:pPr>
            <a:r>
              <a:rPr lang="en-US" sz="2800" spc="-5" dirty="0">
                <a:solidFill>
                  <a:schemeClr val="tx1">
                    <a:lumMod val="65000"/>
                    <a:lumOff val="35000"/>
                  </a:schemeClr>
                </a:solidFill>
                <a:latin typeface="Fira Sans"/>
                <a:cs typeface="Fira Sans"/>
              </a:rPr>
              <a:t>Individuals who meet criteria for PTSD are 80% more likely than those without PTSD to meet criteria for at least one other mental disorder.</a:t>
            </a:r>
          </a:p>
          <a:p>
            <a:pPr marL="12700">
              <a:lnSpc>
                <a:spcPct val="100000"/>
              </a:lnSpc>
              <a:spcBef>
                <a:spcPts val="114"/>
              </a:spcBef>
            </a:pPr>
            <a:endParaRPr lang="en-US" sz="2800" spc="-5" dirty="0">
              <a:solidFill>
                <a:schemeClr val="tx1">
                  <a:lumMod val="65000"/>
                  <a:lumOff val="35000"/>
                </a:schemeClr>
              </a:solidFill>
              <a:latin typeface="Fira Sans"/>
              <a:cs typeface="Fira Sans"/>
            </a:endParaRPr>
          </a:p>
          <a:p>
            <a:pPr marL="469900" indent="-457200">
              <a:lnSpc>
                <a:spcPct val="100000"/>
              </a:lnSpc>
              <a:spcBef>
                <a:spcPts val="114"/>
              </a:spcBef>
              <a:buBlip>
                <a:blip r:embed="rId3"/>
              </a:buBlip>
            </a:pPr>
            <a:r>
              <a:rPr lang="en-US" sz="2800" spc="-5" dirty="0">
                <a:solidFill>
                  <a:schemeClr val="tx1">
                    <a:lumMod val="65000"/>
                    <a:lumOff val="35000"/>
                  </a:schemeClr>
                </a:solidFill>
                <a:latin typeface="Fira Sans"/>
                <a:cs typeface="Fira Sans"/>
              </a:rPr>
              <a:t>Lifelong PTSD increases risk for cognitive impairment and Dementia.</a:t>
            </a:r>
          </a:p>
          <a:p>
            <a:pPr marL="12700">
              <a:lnSpc>
                <a:spcPct val="100000"/>
              </a:lnSpc>
              <a:spcBef>
                <a:spcPts val="114"/>
              </a:spcBef>
            </a:pPr>
            <a:endParaRPr lang="en-US" sz="2800" spc="-5" dirty="0">
              <a:solidFill>
                <a:schemeClr val="tx1">
                  <a:lumMod val="65000"/>
                  <a:lumOff val="35000"/>
                </a:schemeClr>
              </a:solidFill>
              <a:latin typeface="Fira Sans"/>
              <a:cs typeface="Fira Sans"/>
            </a:endParaRPr>
          </a:p>
          <a:p>
            <a:pPr marL="469900" indent="-457200">
              <a:lnSpc>
                <a:spcPct val="100000"/>
              </a:lnSpc>
              <a:spcBef>
                <a:spcPts val="114"/>
              </a:spcBef>
              <a:buBlip>
                <a:blip r:embed="rId3"/>
              </a:buBlip>
            </a:pPr>
            <a:r>
              <a:rPr lang="en-US" sz="2800" spc="-5" dirty="0">
                <a:solidFill>
                  <a:schemeClr val="tx1">
                    <a:lumMod val="65000"/>
                    <a:lumOff val="35000"/>
                  </a:schemeClr>
                </a:solidFill>
                <a:latin typeface="Fira Sans"/>
                <a:cs typeface="Fira Sans"/>
              </a:rPr>
              <a:t>According to the DSM, in older adults, PTSD is associated with negative perceptions of health, utilization of primary care for treatment, and suicidal ideation.</a:t>
            </a:r>
          </a:p>
          <a:p>
            <a:pPr marL="469900" indent="-457200">
              <a:lnSpc>
                <a:spcPct val="100000"/>
              </a:lnSpc>
              <a:spcBef>
                <a:spcPts val="114"/>
              </a:spcBef>
              <a:buBlip>
                <a:blip r:embed="rId3"/>
              </a:buBlip>
            </a:pPr>
            <a:endParaRPr lang="en-US" sz="2800" spc="-5" dirty="0">
              <a:solidFill>
                <a:schemeClr val="tx1">
                  <a:lumMod val="65000"/>
                  <a:lumOff val="35000"/>
                </a:schemeClr>
              </a:solidFill>
              <a:latin typeface="Fira Sans"/>
              <a:cs typeface="Fira Sans"/>
            </a:endParaRPr>
          </a:p>
          <a:p>
            <a:pPr marL="469900" indent="-457200">
              <a:lnSpc>
                <a:spcPct val="100000"/>
              </a:lnSpc>
              <a:spcBef>
                <a:spcPts val="114"/>
              </a:spcBef>
              <a:buBlip>
                <a:blip r:embed="rId3"/>
              </a:buBlip>
            </a:pPr>
            <a:r>
              <a:rPr lang="en-US" sz="2800" spc="-5" dirty="0">
                <a:solidFill>
                  <a:schemeClr val="tx1">
                    <a:lumMod val="65000"/>
                    <a:lumOff val="35000"/>
                  </a:schemeClr>
                </a:solidFill>
                <a:latin typeface="Fira Sans"/>
                <a:cs typeface="Fira Sans"/>
              </a:rPr>
              <a:t>A strong correlation exists between PTSD and substance abuse, with many traumatized individuals using drugs and alcohol to cope with painful symptoms.</a:t>
            </a:r>
          </a:p>
          <a:p>
            <a:pPr marL="12700">
              <a:lnSpc>
                <a:spcPct val="100000"/>
              </a:lnSpc>
              <a:spcBef>
                <a:spcPts val="114"/>
              </a:spcBef>
            </a:pPr>
            <a:endParaRPr lang="en-US" sz="2800" spc="-5" dirty="0">
              <a:solidFill>
                <a:schemeClr val="tx1">
                  <a:lumMod val="65000"/>
                  <a:lumOff val="35000"/>
                </a:schemeClr>
              </a:solidFill>
              <a:latin typeface="Fira Sans"/>
              <a:cs typeface="Fira Sans"/>
            </a:endParaRPr>
          </a:p>
          <a:p>
            <a:pPr marL="469900" indent="-457200">
              <a:lnSpc>
                <a:spcPct val="100000"/>
              </a:lnSpc>
              <a:spcBef>
                <a:spcPts val="114"/>
              </a:spcBef>
              <a:buBlip>
                <a:blip r:embed="rId3"/>
              </a:buBlip>
            </a:pPr>
            <a:r>
              <a:rPr lang="en-US" sz="2800" spc="-5" dirty="0">
                <a:solidFill>
                  <a:schemeClr val="tx1">
                    <a:lumMod val="65000"/>
                    <a:lumOff val="35000"/>
                  </a:schemeClr>
                </a:solidFill>
                <a:latin typeface="Fira Sans"/>
                <a:cs typeface="Fira Sans"/>
              </a:rPr>
              <a:t>Trauma history and PTSD symptoms may be overlooked by older adults, as PTSD is only recently becoming a widely recognized diagnosis.</a:t>
            </a:r>
          </a:p>
        </p:txBody>
      </p:sp>
      <p:grpSp>
        <p:nvGrpSpPr>
          <p:cNvPr id="10" name="Group 9">
            <a:extLst>
              <a:ext uri="{FF2B5EF4-FFF2-40B4-BE49-F238E27FC236}">
                <a16:creationId xmlns:a16="http://schemas.microsoft.com/office/drawing/2014/main" id="{12512705-E1E8-1841-B145-1762BF601B89}"/>
              </a:ext>
            </a:extLst>
          </p:cNvPr>
          <p:cNvGrpSpPr/>
          <p:nvPr/>
        </p:nvGrpSpPr>
        <p:grpSpPr>
          <a:xfrm>
            <a:off x="0" y="794"/>
            <a:ext cx="2834974" cy="11308556"/>
            <a:chOff x="2511" y="0"/>
            <a:chExt cx="2834974" cy="11308556"/>
          </a:xfrm>
        </p:grpSpPr>
        <p:sp>
          <p:nvSpPr>
            <p:cNvPr id="11" name="object 5">
              <a:extLst>
                <a:ext uri="{FF2B5EF4-FFF2-40B4-BE49-F238E27FC236}">
                  <a16:creationId xmlns:a16="http://schemas.microsoft.com/office/drawing/2014/main" id="{6AFB6948-5E8D-554F-A09C-E874EFE2DAD5}"/>
                </a:ext>
              </a:extLst>
            </p:cNvPr>
            <p:cNvSpPr/>
            <p:nvPr/>
          </p:nvSpPr>
          <p:spPr>
            <a:xfrm>
              <a:off x="2511" y="0"/>
              <a:ext cx="2834974" cy="11308556"/>
            </a:xfrm>
            <a:prstGeom prst="rect">
              <a:avLst/>
            </a:prstGeom>
            <a:blipFill>
              <a:blip r:embed="rId4" cstate="print"/>
              <a:stretch>
                <a:fillRect/>
              </a:stretch>
            </a:blipFill>
          </p:spPr>
          <p:txBody>
            <a:bodyPr wrap="square" lIns="0" tIns="0" rIns="0" bIns="0" rtlCol="0"/>
            <a:lstStyle/>
            <a:p>
              <a:endParaRPr/>
            </a:p>
          </p:txBody>
        </p:sp>
        <p:sp>
          <p:nvSpPr>
            <p:cNvPr id="12" name="object 7">
              <a:extLst>
                <a:ext uri="{FF2B5EF4-FFF2-40B4-BE49-F238E27FC236}">
                  <a16:creationId xmlns:a16="http://schemas.microsoft.com/office/drawing/2014/main" id="{3DC94D18-A397-904D-90BF-37B075E9751D}"/>
                </a:ext>
              </a:extLst>
            </p:cNvPr>
            <p:cNvSpPr/>
            <p:nvPr/>
          </p:nvSpPr>
          <p:spPr>
            <a:xfrm>
              <a:off x="1057978" y="3506427"/>
              <a:ext cx="1673666" cy="7802128"/>
            </a:xfrm>
            <a:prstGeom prst="rect">
              <a:avLst/>
            </a:prstGeom>
            <a:blipFill>
              <a:blip r:embed="rId5" cstate="print"/>
              <a:stretch>
                <a:fillRect/>
              </a:stretch>
            </a:blipFill>
          </p:spPr>
          <p:txBody>
            <a:bodyPr wrap="square" lIns="0" tIns="0" rIns="0" bIns="0" rtlCol="0"/>
            <a:lstStyle/>
            <a:p>
              <a:endParaRPr/>
            </a:p>
          </p:txBody>
        </p:sp>
      </p:grpSp>
      <p:pic>
        <p:nvPicPr>
          <p:cNvPr id="13" name="Picture 12">
            <a:extLst>
              <a:ext uri="{FF2B5EF4-FFF2-40B4-BE49-F238E27FC236}">
                <a16:creationId xmlns:a16="http://schemas.microsoft.com/office/drawing/2014/main" id="{5C3598DB-ADE9-954A-B47D-C741576BE7F6}"/>
              </a:ext>
            </a:extLst>
          </p:cNvPr>
          <p:cNvPicPr>
            <a:picLocks noChangeAspect="1"/>
          </p:cNvPicPr>
          <p:nvPr/>
        </p:nvPicPr>
        <p:blipFill>
          <a:blip r:embed="rId6"/>
          <a:stretch>
            <a:fillRect/>
          </a:stretch>
        </p:blipFill>
        <p:spPr>
          <a:xfrm>
            <a:off x="1130732" y="930275"/>
            <a:ext cx="2444318" cy="2133600"/>
          </a:xfrm>
          <a:prstGeom prst="rect">
            <a:avLst/>
          </a:prstGeom>
        </p:spPr>
      </p:pic>
    </p:spTree>
    <p:extLst>
      <p:ext uri="{BB962C8B-B14F-4D97-AF65-F5344CB8AC3E}">
        <p14:creationId xmlns:p14="http://schemas.microsoft.com/office/powerpoint/2010/main" val="13905713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7F1998-4374-5D4E-B036-D69B8B79B57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07" y="2387187"/>
            <a:ext cx="20102685" cy="8561544"/>
          </a:xfrm>
          <a:prstGeom prst="rect">
            <a:avLst/>
          </a:prstGeom>
        </p:spPr>
      </p:pic>
      <p:sp>
        <p:nvSpPr>
          <p:cNvPr id="4" name="object 4"/>
          <p:cNvSpPr txBox="1">
            <a:spLocks noGrp="1"/>
          </p:cNvSpPr>
          <p:nvPr>
            <p:ph type="title" idx="4294967295"/>
          </p:nvPr>
        </p:nvSpPr>
        <p:spPr>
          <a:xfrm>
            <a:off x="3947046" y="1086126"/>
            <a:ext cx="13804868" cy="937436"/>
          </a:xfrm>
          <a:prstGeom prst="rect">
            <a:avLst/>
          </a:prstGeom>
        </p:spPr>
        <p:txBody>
          <a:bodyPr vert="horz" wrap="square" lIns="0" tIns="13970" rIns="0" bIns="0" rtlCol="0">
            <a:spAutoFit/>
          </a:bodyPr>
          <a:lstStyle/>
          <a:p>
            <a:pPr marL="12699">
              <a:spcBef>
                <a:spcPts val="110"/>
              </a:spcBef>
            </a:pPr>
            <a:r>
              <a:rPr lang="en-US" sz="6000" spc="4" dirty="0">
                <a:solidFill>
                  <a:srgbClr val="0076C8"/>
                </a:solidFill>
              </a:rPr>
              <a:t>Implications</a:t>
            </a:r>
            <a:endParaRPr sz="6000" dirty="0">
              <a:solidFill>
                <a:schemeClr val="tx1">
                  <a:lumMod val="65000"/>
                  <a:lumOff val="35000"/>
                </a:schemeClr>
              </a:solidFill>
            </a:endParaRPr>
          </a:p>
        </p:txBody>
      </p:sp>
      <p:grpSp>
        <p:nvGrpSpPr>
          <p:cNvPr id="9" name="Group 8">
            <a:extLst>
              <a:ext uri="{FF2B5EF4-FFF2-40B4-BE49-F238E27FC236}">
                <a16:creationId xmlns:a16="http://schemas.microsoft.com/office/drawing/2014/main" id="{F4F41D59-C8CF-8746-B71C-9B2E183DBDE1}"/>
              </a:ext>
            </a:extLst>
          </p:cNvPr>
          <p:cNvGrpSpPr/>
          <p:nvPr/>
        </p:nvGrpSpPr>
        <p:grpSpPr>
          <a:xfrm>
            <a:off x="706" y="1191"/>
            <a:ext cx="2834775" cy="11307763"/>
            <a:chOff x="2511" y="0"/>
            <a:chExt cx="2834974" cy="11308556"/>
          </a:xfrm>
        </p:grpSpPr>
        <p:sp>
          <p:nvSpPr>
            <p:cNvPr id="10" name="object 5">
              <a:extLst>
                <a:ext uri="{FF2B5EF4-FFF2-40B4-BE49-F238E27FC236}">
                  <a16:creationId xmlns:a16="http://schemas.microsoft.com/office/drawing/2014/main" id="{43C80222-FDEB-8F49-8F74-4FACC1705615}"/>
                </a:ext>
              </a:extLst>
            </p:cNvPr>
            <p:cNvSpPr/>
            <p:nvPr/>
          </p:nvSpPr>
          <p:spPr>
            <a:xfrm>
              <a:off x="2511" y="0"/>
              <a:ext cx="2834974" cy="11308556"/>
            </a:xfrm>
            <a:prstGeom prst="rect">
              <a:avLst/>
            </a:prstGeom>
            <a:blipFill>
              <a:blip r:embed="rId3" cstate="print"/>
              <a:stretch>
                <a:fillRect/>
              </a:stretch>
            </a:blipFill>
          </p:spPr>
          <p:txBody>
            <a:bodyPr wrap="square" lIns="0" tIns="0" rIns="0" bIns="0" rtlCol="0"/>
            <a:lstStyle/>
            <a:p>
              <a:endParaRPr sz="818" dirty="0"/>
            </a:p>
          </p:txBody>
        </p:sp>
        <p:sp>
          <p:nvSpPr>
            <p:cNvPr id="11" name="object 7">
              <a:extLst>
                <a:ext uri="{FF2B5EF4-FFF2-40B4-BE49-F238E27FC236}">
                  <a16:creationId xmlns:a16="http://schemas.microsoft.com/office/drawing/2014/main" id="{9471B570-40B4-4043-A6DF-4FF52112B7FF}"/>
                </a:ext>
              </a:extLst>
            </p:cNvPr>
            <p:cNvSpPr/>
            <p:nvPr/>
          </p:nvSpPr>
          <p:spPr>
            <a:xfrm>
              <a:off x="1057978" y="3506427"/>
              <a:ext cx="1673666" cy="7802128"/>
            </a:xfrm>
            <a:prstGeom prst="rect">
              <a:avLst/>
            </a:prstGeom>
            <a:blipFill>
              <a:blip r:embed="rId4" cstate="print"/>
              <a:stretch>
                <a:fillRect/>
              </a:stretch>
            </a:blipFill>
          </p:spPr>
          <p:txBody>
            <a:bodyPr wrap="square" lIns="0" tIns="0" rIns="0" bIns="0" rtlCol="0"/>
            <a:lstStyle/>
            <a:p>
              <a:endParaRPr sz="818" dirty="0"/>
            </a:p>
          </p:txBody>
        </p:sp>
      </p:grpSp>
      <p:pic>
        <p:nvPicPr>
          <p:cNvPr id="12" name="Picture 11">
            <a:extLst>
              <a:ext uri="{FF2B5EF4-FFF2-40B4-BE49-F238E27FC236}">
                <a16:creationId xmlns:a16="http://schemas.microsoft.com/office/drawing/2014/main" id="{B158D188-D09D-5441-8169-039EA23F7783}"/>
              </a:ext>
            </a:extLst>
          </p:cNvPr>
          <p:cNvPicPr>
            <a:picLocks noChangeAspect="1"/>
          </p:cNvPicPr>
          <p:nvPr/>
        </p:nvPicPr>
        <p:blipFill>
          <a:blip r:embed="rId5"/>
          <a:stretch>
            <a:fillRect/>
          </a:stretch>
        </p:blipFill>
        <p:spPr>
          <a:xfrm>
            <a:off x="1131360" y="930608"/>
            <a:ext cx="2444145" cy="2133451"/>
          </a:xfrm>
          <a:prstGeom prst="rect">
            <a:avLst/>
          </a:prstGeom>
        </p:spPr>
      </p:pic>
    </p:spTree>
    <p:extLst>
      <p:ext uri="{BB962C8B-B14F-4D97-AF65-F5344CB8AC3E}">
        <p14:creationId xmlns:p14="http://schemas.microsoft.com/office/powerpoint/2010/main" val="18009556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idx="4294967295"/>
          </p:nvPr>
        </p:nvSpPr>
        <p:spPr>
          <a:xfrm>
            <a:off x="3952967" y="1387475"/>
            <a:ext cx="13805837" cy="937436"/>
          </a:xfrm>
          <a:prstGeom prst="rect">
            <a:avLst/>
          </a:prstGeom>
        </p:spPr>
        <p:txBody>
          <a:bodyPr vert="horz" wrap="square" lIns="0" tIns="13970" rIns="0" bIns="0" rtlCol="0">
            <a:spAutoFit/>
          </a:bodyPr>
          <a:lstStyle/>
          <a:p>
            <a:pPr marL="12700">
              <a:lnSpc>
                <a:spcPct val="100000"/>
              </a:lnSpc>
              <a:spcBef>
                <a:spcPts val="110"/>
              </a:spcBef>
            </a:pPr>
            <a:r>
              <a:rPr lang="en-US" sz="6000" spc="5" dirty="0">
                <a:solidFill>
                  <a:srgbClr val="0076C8"/>
                </a:solidFill>
              </a:rPr>
              <a:t>How We Can Help…</a:t>
            </a:r>
            <a:endParaRPr sz="6000" dirty="0">
              <a:solidFill>
                <a:schemeClr val="tx1">
                  <a:lumMod val="65000"/>
                  <a:lumOff val="35000"/>
                </a:schemeClr>
              </a:solidFill>
            </a:endParaRPr>
          </a:p>
        </p:txBody>
      </p:sp>
      <p:sp>
        <p:nvSpPr>
          <p:cNvPr id="9" name="object 3">
            <a:extLst>
              <a:ext uri="{FF2B5EF4-FFF2-40B4-BE49-F238E27FC236}">
                <a16:creationId xmlns:a16="http://schemas.microsoft.com/office/drawing/2014/main" id="{0E689046-7148-45B0-8AF4-770C071A7A7B}"/>
              </a:ext>
            </a:extLst>
          </p:cNvPr>
          <p:cNvSpPr txBox="1"/>
          <p:nvPr/>
        </p:nvSpPr>
        <p:spPr>
          <a:xfrm>
            <a:off x="3952967" y="3292475"/>
            <a:ext cx="15093155" cy="5144228"/>
          </a:xfrm>
          <a:prstGeom prst="rect">
            <a:avLst/>
          </a:prstGeom>
        </p:spPr>
        <p:txBody>
          <a:bodyPr vert="horz" wrap="square" lIns="0" tIns="14604" rIns="0" bIns="0" rtlCol="0">
            <a:spAutoFit/>
          </a:bodyPr>
          <a:lstStyle/>
          <a:p>
            <a:pPr marL="12700">
              <a:lnSpc>
                <a:spcPct val="150000"/>
              </a:lnSpc>
              <a:spcBef>
                <a:spcPts val="114"/>
              </a:spcBef>
            </a:pPr>
            <a:r>
              <a:rPr lang="en-US" sz="2800" spc="-5" dirty="0">
                <a:solidFill>
                  <a:schemeClr val="tx1">
                    <a:lumMod val="65000"/>
                    <a:lumOff val="35000"/>
                  </a:schemeClr>
                </a:solidFill>
                <a:latin typeface="Fira Sans"/>
                <a:cs typeface="Fira Sans"/>
              </a:rPr>
              <a:t>We offer educational, in-service programs to help build your staff's confidence and skills working with patients who present with behavioral health concerns in general and trauma related illness specifically. </a:t>
            </a:r>
          </a:p>
          <a:p>
            <a:pPr marL="12700">
              <a:lnSpc>
                <a:spcPct val="150000"/>
              </a:lnSpc>
              <a:spcBef>
                <a:spcPts val="114"/>
              </a:spcBef>
            </a:pPr>
            <a:endParaRPr lang="en-US" sz="2800" spc="-5" dirty="0">
              <a:solidFill>
                <a:schemeClr val="tx1">
                  <a:lumMod val="65000"/>
                  <a:lumOff val="35000"/>
                </a:schemeClr>
              </a:solidFill>
              <a:latin typeface="Fira Sans"/>
              <a:cs typeface="Fira Sans"/>
            </a:endParaRPr>
          </a:p>
          <a:p>
            <a:pPr marL="12700">
              <a:lnSpc>
                <a:spcPct val="150000"/>
              </a:lnSpc>
              <a:spcBef>
                <a:spcPts val="114"/>
              </a:spcBef>
            </a:pPr>
            <a:r>
              <a:rPr lang="en-US" sz="2800" spc="-5" dirty="0">
                <a:solidFill>
                  <a:schemeClr val="tx1">
                    <a:lumMod val="65000"/>
                    <a:lumOff val="35000"/>
                  </a:schemeClr>
                </a:solidFill>
                <a:latin typeface="Fira Sans"/>
                <a:cs typeface="Fira Sans"/>
              </a:rPr>
              <a:t>In terms of direct care, our medication providers and our therapists are highly skilled and trained in working with patients who have been affected by trauma, utilizing non-pharmacological interventions as a first line of treatment and augmenting with medication management when necessary. For consultation please refer for behavioral health services; our treatment team can screen for, diagnose, and treat trauma-based symptoms. </a:t>
            </a:r>
          </a:p>
        </p:txBody>
      </p:sp>
      <p:grpSp>
        <p:nvGrpSpPr>
          <p:cNvPr id="10" name="Group 9">
            <a:extLst>
              <a:ext uri="{FF2B5EF4-FFF2-40B4-BE49-F238E27FC236}">
                <a16:creationId xmlns:a16="http://schemas.microsoft.com/office/drawing/2014/main" id="{18B11BA1-3702-2543-BF1D-CDC8C2E7337B}"/>
              </a:ext>
            </a:extLst>
          </p:cNvPr>
          <p:cNvGrpSpPr/>
          <p:nvPr/>
        </p:nvGrpSpPr>
        <p:grpSpPr>
          <a:xfrm>
            <a:off x="0" y="794"/>
            <a:ext cx="2834974" cy="11308556"/>
            <a:chOff x="2511" y="0"/>
            <a:chExt cx="2834974" cy="11308556"/>
          </a:xfrm>
        </p:grpSpPr>
        <p:sp>
          <p:nvSpPr>
            <p:cNvPr id="11" name="object 5">
              <a:extLst>
                <a:ext uri="{FF2B5EF4-FFF2-40B4-BE49-F238E27FC236}">
                  <a16:creationId xmlns:a16="http://schemas.microsoft.com/office/drawing/2014/main" id="{75C5BD33-12BB-CD42-84E1-4ED09680877B}"/>
                </a:ext>
              </a:extLst>
            </p:cNvPr>
            <p:cNvSpPr/>
            <p:nvPr/>
          </p:nvSpPr>
          <p:spPr>
            <a:xfrm>
              <a:off x="2511" y="0"/>
              <a:ext cx="2834974" cy="11308556"/>
            </a:xfrm>
            <a:prstGeom prst="rect">
              <a:avLst/>
            </a:prstGeom>
            <a:blipFill>
              <a:blip r:embed="rId2" cstate="print"/>
              <a:stretch>
                <a:fillRect/>
              </a:stretch>
            </a:blipFill>
          </p:spPr>
          <p:txBody>
            <a:bodyPr wrap="square" lIns="0" tIns="0" rIns="0" bIns="0" rtlCol="0"/>
            <a:lstStyle/>
            <a:p>
              <a:endParaRPr/>
            </a:p>
          </p:txBody>
        </p:sp>
        <p:sp>
          <p:nvSpPr>
            <p:cNvPr id="12" name="object 7">
              <a:extLst>
                <a:ext uri="{FF2B5EF4-FFF2-40B4-BE49-F238E27FC236}">
                  <a16:creationId xmlns:a16="http://schemas.microsoft.com/office/drawing/2014/main" id="{807D817A-9B26-484D-AE1E-406853BC5F09}"/>
                </a:ext>
              </a:extLst>
            </p:cNvPr>
            <p:cNvSpPr/>
            <p:nvPr/>
          </p:nvSpPr>
          <p:spPr>
            <a:xfrm>
              <a:off x="1057978" y="3506427"/>
              <a:ext cx="1673666" cy="7802128"/>
            </a:xfrm>
            <a:prstGeom prst="rect">
              <a:avLst/>
            </a:prstGeom>
            <a:blipFill>
              <a:blip r:embed="rId3" cstate="print"/>
              <a:stretch>
                <a:fillRect/>
              </a:stretch>
            </a:blipFill>
          </p:spPr>
          <p:txBody>
            <a:bodyPr wrap="square" lIns="0" tIns="0" rIns="0" bIns="0" rtlCol="0"/>
            <a:lstStyle/>
            <a:p>
              <a:endParaRPr/>
            </a:p>
          </p:txBody>
        </p:sp>
      </p:grpSp>
      <p:pic>
        <p:nvPicPr>
          <p:cNvPr id="13" name="Picture 12">
            <a:extLst>
              <a:ext uri="{FF2B5EF4-FFF2-40B4-BE49-F238E27FC236}">
                <a16:creationId xmlns:a16="http://schemas.microsoft.com/office/drawing/2014/main" id="{3C3AD0F1-5FBE-124F-A1BE-8534617AAE6F}"/>
              </a:ext>
            </a:extLst>
          </p:cNvPr>
          <p:cNvPicPr>
            <a:picLocks noChangeAspect="1"/>
          </p:cNvPicPr>
          <p:nvPr/>
        </p:nvPicPr>
        <p:blipFill>
          <a:blip r:embed="rId4"/>
          <a:stretch>
            <a:fillRect/>
          </a:stretch>
        </p:blipFill>
        <p:spPr>
          <a:xfrm>
            <a:off x="1130732" y="930275"/>
            <a:ext cx="2444318" cy="2133600"/>
          </a:xfrm>
          <a:prstGeom prst="rect">
            <a:avLst/>
          </a:prstGeom>
        </p:spPr>
      </p:pic>
    </p:spTree>
    <p:extLst>
      <p:ext uri="{BB962C8B-B14F-4D97-AF65-F5344CB8AC3E}">
        <p14:creationId xmlns:p14="http://schemas.microsoft.com/office/powerpoint/2010/main" val="5018462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DF00D1-4BB2-0A4B-B4E5-ED7E7F00DE23}"/>
              </a:ext>
            </a:extLst>
          </p:cNvPr>
          <p:cNvPicPr>
            <a:picLocks noChangeAspect="1"/>
          </p:cNvPicPr>
          <p:nvPr/>
        </p:nvPicPr>
        <p:blipFill>
          <a:blip r:embed="rId2"/>
          <a:stretch>
            <a:fillRect/>
          </a:stretch>
        </p:blipFill>
        <p:spPr>
          <a:xfrm>
            <a:off x="-147950" y="-57150"/>
            <a:ext cx="20487000" cy="11513267"/>
          </a:xfrm>
          <a:prstGeom prst="rect">
            <a:avLst/>
          </a:prstGeom>
        </p:spPr>
      </p:pic>
      <p:sp>
        <p:nvSpPr>
          <p:cNvPr id="2" name="object 2"/>
          <p:cNvSpPr txBox="1">
            <a:spLocks noGrp="1"/>
          </p:cNvSpPr>
          <p:nvPr>
            <p:ph type="title" idx="4294967295"/>
          </p:nvPr>
        </p:nvSpPr>
        <p:spPr>
          <a:xfrm>
            <a:off x="1632973" y="3200267"/>
            <a:ext cx="16838152" cy="779779"/>
          </a:xfrm>
          <a:prstGeom prst="rect">
            <a:avLst/>
          </a:prstGeom>
        </p:spPr>
        <p:txBody>
          <a:bodyPr vert="horz" wrap="square" lIns="0" tIns="12065" rIns="0" bIns="0" rtlCol="0">
            <a:spAutoFit/>
          </a:bodyPr>
          <a:lstStyle/>
          <a:p>
            <a:pPr marL="13724255">
              <a:lnSpc>
                <a:spcPct val="100000"/>
              </a:lnSpc>
              <a:spcBef>
                <a:spcPts val="95"/>
              </a:spcBef>
            </a:pPr>
            <a:r>
              <a:rPr spc="-5" dirty="0"/>
              <a:t>Thank</a:t>
            </a:r>
            <a:r>
              <a:rPr spc="-65" dirty="0"/>
              <a:t> </a:t>
            </a:r>
            <a:r>
              <a:rPr spc="-85" dirty="0"/>
              <a:t>You!</a:t>
            </a:r>
          </a:p>
        </p:txBody>
      </p:sp>
      <p:sp>
        <p:nvSpPr>
          <p:cNvPr id="3" name="object 3"/>
          <p:cNvSpPr/>
          <p:nvPr/>
        </p:nvSpPr>
        <p:spPr>
          <a:xfrm>
            <a:off x="10688292" y="834320"/>
            <a:ext cx="8353222" cy="2281762"/>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8002D02646BE444B3CED3C78CE8C154" ma:contentTypeVersion="8" ma:contentTypeDescription="Create a new document." ma:contentTypeScope="" ma:versionID="5f2e4ece1e578f4b1ab5394117995070">
  <xsd:schema xmlns:xsd="http://www.w3.org/2001/XMLSchema" xmlns:xs="http://www.w3.org/2001/XMLSchema" xmlns:p="http://schemas.microsoft.com/office/2006/metadata/properties" xmlns:ns3="83f7a2f3-c12c-4360-8dd5-a68253187dc7" xmlns:ns4="739810cc-6efa-460f-874b-ecbc80a53a18" targetNamespace="http://schemas.microsoft.com/office/2006/metadata/properties" ma:root="true" ma:fieldsID="7410f211081733a798c779076994153c" ns3:_="" ns4:_="">
    <xsd:import namespace="83f7a2f3-c12c-4360-8dd5-a68253187dc7"/>
    <xsd:import namespace="739810cc-6efa-460f-874b-ecbc80a53a18"/>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f7a2f3-c12c-4360-8dd5-a68253187dc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39810cc-6efa-460f-874b-ecbc80a53a18"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373F132-F508-43C8-B4DE-A41E878D1E17}">
  <ds:schemaRefs>
    <ds:schemaRef ds:uri="http://schemas.microsoft.com/office/2006/documentManagement/types"/>
    <ds:schemaRef ds:uri="http://schemas.microsoft.com/office/2006/metadata/properties"/>
    <ds:schemaRef ds:uri="739810cc-6efa-460f-874b-ecbc80a53a18"/>
    <ds:schemaRef ds:uri="http://purl.org/dc/elements/1.1/"/>
    <ds:schemaRef ds:uri="http://purl.org/dc/terms/"/>
    <ds:schemaRef ds:uri="http://www.w3.org/XML/1998/namespace"/>
    <ds:schemaRef ds:uri="http://purl.org/dc/dcmitype/"/>
    <ds:schemaRef ds:uri="http://schemas.microsoft.com/office/infopath/2007/PartnerControls"/>
    <ds:schemaRef ds:uri="http://schemas.openxmlformats.org/package/2006/metadata/core-properties"/>
    <ds:schemaRef ds:uri="83f7a2f3-c12c-4360-8dd5-a68253187dc7"/>
  </ds:schemaRefs>
</ds:datastoreItem>
</file>

<file path=customXml/itemProps2.xml><?xml version="1.0" encoding="utf-8"?>
<ds:datastoreItem xmlns:ds="http://schemas.openxmlformats.org/officeDocument/2006/customXml" ds:itemID="{28042F7B-015F-451E-ADA5-BF259CCEFDC3}">
  <ds:schemaRefs>
    <ds:schemaRef ds:uri="http://schemas.microsoft.com/sharepoint/v3/contenttype/forms"/>
  </ds:schemaRefs>
</ds:datastoreItem>
</file>

<file path=customXml/itemProps3.xml><?xml version="1.0" encoding="utf-8"?>
<ds:datastoreItem xmlns:ds="http://schemas.openxmlformats.org/officeDocument/2006/customXml" ds:itemID="{CD14F626-4E36-453C-B9E4-6BA7EFDAA5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f7a2f3-c12c-4360-8dd5-a68253187dc7"/>
    <ds:schemaRef ds:uri="739810cc-6efa-460f-874b-ecbc80a53a1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7496</TotalTime>
  <Words>377</Words>
  <Application>Microsoft Office PowerPoint</Application>
  <PresentationFormat>Custom</PresentationFormat>
  <Paragraphs>46</Paragraphs>
  <Slides>8</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vt:i4>
      </vt:variant>
    </vt:vector>
  </HeadingPairs>
  <TitlesOfParts>
    <vt:vector size="11" baseType="lpstr">
      <vt:lpstr>Calibri</vt:lpstr>
      <vt:lpstr>Fira Sans</vt:lpstr>
      <vt:lpstr>Office Theme</vt:lpstr>
      <vt:lpstr>PowerPoint Presentation</vt:lpstr>
      <vt:lpstr>The Initiative: An Overview of Trauma Informed Care  Beginning November 28, 2019 Phase III of The Final Rule will go into effect. With implementation of this rule, skilled nursing facilities will be expected to follow guiding principles that underscore Trauma Informed Care. At the heart of Trauma Informed Care is the concept of recognizing trauma and its effects and committing to creating an environment that resists re-traumatization.</vt:lpstr>
      <vt:lpstr>Examples of Trauma</vt:lpstr>
      <vt:lpstr>Overview: Trauma Informed Care</vt:lpstr>
      <vt:lpstr>Important Considerations</vt:lpstr>
      <vt:lpstr>Implications</vt:lpstr>
      <vt:lpstr>How We Can Help…</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PDF to PPT</dc:title>
  <dc:creator>Donny Fox</dc:creator>
  <cp:lastModifiedBy>Donny Fox</cp:lastModifiedBy>
  <cp:revision>92</cp:revision>
  <dcterms:created xsi:type="dcterms:W3CDTF">2019-09-04T22:12:01Z</dcterms:created>
  <dcterms:modified xsi:type="dcterms:W3CDTF">2019-10-16T12:36:18Z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2019-09-04T00:00:00Z</vt:filetime>
  </property>
  <property fmtid="{D5CDD505-2E9C-101B-9397-08002B2CF9AE}" pid="3" name="Creator">
    <vt:lpwstr>Adobe Illustrator CC 23.0 (Macintosh)</vt:lpwstr>
  </property>
  <property fmtid="{D5CDD505-2E9C-101B-9397-08002B2CF9AE}" pid="4" name="LastSaved">
    <vt:filetime>2019-09-04T00:00:00Z</vt:filetime>
  </property>
  <property fmtid="{D5CDD505-2E9C-101B-9397-08002B2CF9AE}" pid="5" name="ContentTypeId">
    <vt:lpwstr>0x010100B8002D02646BE444B3CED3C78CE8C154</vt:lpwstr>
  </property>
</Properties>
</file>